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标题文本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正文级别 1</a:t>
            </a:r>
            <a:endParaRPr sz="3400"/>
          </a:p>
          <a:p>
            <a:pPr lvl="1">
              <a:defRPr sz="1800"/>
            </a:pPr>
            <a:r>
              <a:rPr sz="3400"/>
              <a:t>正文级别 2</a:t>
            </a:r>
            <a:endParaRPr sz="3400"/>
          </a:p>
          <a:p>
            <a:pPr lvl="2">
              <a:defRPr sz="1800"/>
            </a:pPr>
            <a:r>
              <a:rPr sz="3400"/>
              <a:t>正文级别 3</a:t>
            </a:r>
            <a:endParaRPr sz="3400"/>
          </a:p>
          <a:p>
            <a:pPr lvl="3">
              <a:defRPr sz="1800"/>
            </a:pPr>
            <a:r>
              <a:rPr sz="3400"/>
              <a:t>正文级别 4</a:t>
            </a:r>
            <a:endParaRPr sz="3400"/>
          </a:p>
          <a:p>
            <a:pPr lvl="4">
              <a:defRPr sz="1800"/>
            </a:pPr>
            <a:r>
              <a:rPr sz="34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标题文本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正文级别 1</a:t>
            </a:r>
            <a:endParaRPr sz="3400"/>
          </a:p>
          <a:p>
            <a:pPr lvl="1">
              <a:defRPr sz="1800"/>
            </a:pPr>
            <a:r>
              <a:rPr sz="3400"/>
              <a:t>正文级别 2</a:t>
            </a:r>
            <a:endParaRPr sz="3400"/>
          </a:p>
          <a:p>
            <a:pPr lvl="2">
              <a:defRPr sz="1800"/>
            </a:pPr>
            <a:r>
              <a:rPr sz="3400"/>
              <a:t>正文级别 3</a:t>
            </a:r>
            <a:endParaRPr sz="3400"/>
          </a:p>
          <a:p>
            <a:pPr lvl="3">
              <a:defRPr sz="1800"/>
            </a:pPr>
            <a:r>
              <a:rPr sz="3400"/>
              <a:t>正文级别 4</a:t>
            </a:r>
            <a:endParaRPr sz="3400"/>
          </a:p>
          <a:p>
            <a:pPr lvl="4">
              <a:defRPr sz="1800"/>
            </a:pPr>
            <a:r>
              <a:rPr sz="34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正文级别 1</a:t>
            </a:r>
            <a:endParaRPr sz="4200"/>
          </a:p>
          <a:p>
            <a:pPr lvl="1">
              <a:defRPr sz="1800"/>
            </a:pPr>
            <a:r>
              <a:rPr sz="4200"/>
              <a:t>正文级别 2</a:t>
            </a:r>
            <a:endParaRPr sz="4200"/>
          </a:p>
          <a:p>
            <a:pPr lvl="2">
              <a:defRPr sz="1800"/>
            </a:pPr>
            <a:r>
              <a:rPr sz="4200"/>
              <a:t>正文级别 3</a:t>
            </a:r>
            <a:endParaRPr sz="4200"/>
          </a:p>
          <a:p>
            <a:pPr lvl="3">
              <a:defRPr sz="1800"/>
            </a:pPr>
            <a:r>
              <a:rPr sz="4200"/>
              <a:t>正文级别 4</a:t>
            </a:r>
            <a:endParaRPr sz="4200"/>
          </a:p>
          <a:p>
            <a:pPr lvl="4">
              <a:defRPr sz="1800"/>
            </a:pPr>
            <a:r>
              <a:rPr sz="4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正文级别 1</a:t>
            </a:r>
            <a:endParaRPr sz="4200"/>
          </a:p>
          <a:p>
            <a:pPr lvl="1">
              <a:defRPr sz="1800"/>
            </a:pPr>
            <a:r>
              <a:rPr sz="4200"/>
              <a:t>正文级别 2</a:t>
            </a:r>
            <a:endParaRPr sz="4200"/>
          </a:p>
          <a:p>
            <a:pPr lvl="2">
              <a:defRPr sz="1800"/>
            </a:pPr>
            <a:r>
              <a:rPr sz="4200"/>
              <a:t>正文级别 3</a:t>
            </a:r>
            <a:endParaRPr sz="4200"/>
          </a:p>
          <a:p>
            <a:pPr lvl="3">
              <a:defRPr sz="1800"/>
            </a:pPr>
            <a:r>
              <a:rPr sz="4200"/>
              <a:t>正文级别 4</a:t>
            </a:r>
            <a:endParaRPr sz="4200"/>
          </a:p>
          <a:p>
            <a:pPr lvl="4">
              <a:defRPr sz="1800"/>
            </a:pPr>
            <a:r>
              <a:rPr sz="4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ypical_p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标题文本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正文级别 1</a:t>
            </a:r>
            <a:endParaRPr sz="4200"/>
          </a:p>
          <a:p>
            <a:pPr lvl="1">
              <a:defRPr sz="1800"/>
            </a:pPr>
            <a:r>
              <a:rPr sz="4200"/>
              <a:t>正文级别 2</a:t>
            </a:r>
            <a:endParaRPr sz="4200"/>
          </a:p>
          <a:p>
            <a:pPr lvl="2">
              <a:defRPr sz="1800"/>
            </a:pPr>
            <a:r>
              <a:rPr sz="4200"/>
              <a:t>正文级别 3</a:t>
            </a:r>
            <a:endParaRPr sz="4200"/>
          </a:p>
          <a:p>
            <a:pPr lvl="3">
              <a:defRPr sz="1800"/>
            </a:pPr>
            <a:r>
              <a:rPr sz="4200"/>
              <a:t>正文级别 4</a:t>
            </a:r>
            <a:endParaRPr sz="4200"/>
          </a:p>
          <a:p>
            <a:pPr lvl="4">
              <a:defRPr sz="1800"/>
            </a:pPr>
            <a:r>
              <a:rPr sz="42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spd="med" advClick="1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ntro_title_p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44" name="Shape 44"/>
          <p:cNvSpPr/>
          <p:nvPr/>
        </p:nvSpPr>
        <p:spPr>
          <a:xfrm>
            <a:off x="762000" y="1655233"/>
            <a:ext cx="10960100" cy="400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b="1" sz="36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Smart Sales in Pharmacy:</a:t>
            </a:r>
            <a:endParaRPr b="1" sz="36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b="1" sz="36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Solution for CLM(closed loop marketing) in CDS</a:t>
            </a:r>
            <a:endParaRPr b="1" sz="36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2100">
                <a:latin typeface="Helvetica"/>
                <a:ea typeface="Helvetica"/>
                <a:cs typeface="Helvetica"/>
                <a:sym typeface="Helvetica"/>
              </a:rPr>
              <a:t>by </a:t>
            </a:r>
            <a:endParaRPr b="1" sz="21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2100">
                <a:latin typeface="Helvetica"/>
                <a:ea typeface="Helvetica"/>
                <a:cs typeface="Helvetica"/>
                <a:sym typeface="Helvetica"/>
              </a:rPr>
              <a:t>Xinyu Yun</a:t>
            </a:r>
            <a:endParaRPr b="1" sz="21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defRPr sz="1800"/>
            </a:pPr>
            <a:endParaRPr sz="24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- Project Presentation</a:t>
            </a:r>
            <a:endParaRPr sz="240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633A9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633A95"/>
                </a:solidFill>
              </a:rPr>
              <a:t>ECE9607 - Xinyu Yun</a:t>
            </a:r>
          </a:p>
        </p:txBody>
      </p:sp>
      <p:pic>
        <p:nvPicPr>
          <p:cNvPr id="4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8477" y="5462753"/>
            <a:ext cx="3501249" cy="350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1988" y="5462753"/>
            <a:ext cx="4600125" cy="3501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2888" y="417776"/>
            <a:ext cx="12505268" cy="783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457200">
              <a:spcBef>
                <a:spcPts val="1400"/>
              </a:spcBef>
              <a:defRPr b="1" sz="4600">
                <a:solidFill>
                  <a:srgbClr val="633A9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633A95"/>
                </a:solidFill>
              </a:rPr>
              <a:t>Thanks for the team!</a:t>
            </a:r>
            <a:endParaRPr b="1" sz="4600">
              <a:solidFill>
                <a:srgbClr val="633A95"/>
              </a:solidFill>
            </a:endParaRPr>
          </a:p>
        </p:txBody>
      </p:sp>
      <p:sp>
        <p:nvSpPr>
          <p:cNvPr id="95" name="Shape 95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  <p:pic>
        <p:nvPicPr>
          <p:cNvPr id="9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1180000">
            <a:off x="630773" y="1522607"/>
            <a:ext cx="4905853" cy="389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320000">
            <a:off x="5928139" y="1064340"/>
            <a:ext cx="5267735" cy="7004734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203200" y="931333"/>
            <a:ext cx="12256824" cy="6324601"/>
          </a:xfrm>
          <a:prstGeom prst="rect">
            <a:avLst/>
          </a:prstGeom>
        </p:spPr>
        <p:txBody>
          <a:bodyPr lIns="0" tIns="0" rIns="0" bIns="0" anchor="t"/>
          <a:lstStyle/>
          <a:p>
            <a:pPr lvl="1" algn="l">
              <a:defRPr sz="1800"/>
            </a:pPr>
            <a:r>
              <a:rPr b="1" sz="32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Project Description &amp; Motivation</a:t>
            </a:r>
            <a:endParaRPr b="1" sz="32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170214" indent="-408214" algn="l">
              <a:buSzPct val="171000"/>
              <a:defRPr sz="1800"/>
            </a:pPr>
            <a:r>
              <a:rPr b="1"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CLM key “pillars”</a:t>
            </a: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5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- personalization/customization, Analytics, and responsiveness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170214" indent="-408214" algn="l">
              <a:buSzPct val="171000"/>
              <a:defRPr sz="1800"/>
            </a:pPr>
            <a:r>
              <a:rPr b="1"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Functionally </a:t>
            </a: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5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- analysis and design to propose features on how to ‘close the loop’ in CRM system. 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170214" indent="-408214" algn="l">
              <a:buSzPct val="171000"/>
              <a:defRPr sz="1800"/>
            </a:pPr>
            <a:r>
              <a:rPr b="1"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Technically </a:t>
            </a: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5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- interaction protocol design and implementation on open platform with privacy concerns</a:t>
            </a:r>
          </a:p>
        </p:txBody>
      </p:sp>
      <p:sp>
        <p:nvSpPr>
          <p:cNvPr id="50" name="Shape 50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373988" y="202425"/>
            <a:ext cx="12256824" cy="502318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 defTabSz="457200">
              <a:defRPr sz="1800"/>
            </a:pPr>
            <a:endParaRPr b="1" sz="3000">
              <a:solidFill>
                <a:srgbClr val="633A95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32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Technical Issues and Analysis - Scenario</a:t>
            </a:r>
            <a:endParaRPr b="1" sz="32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Firstly, the knowledge and behavior for each “smart object” should be identified and designed.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Secondly, the interaction and communication protocols between “smart objects” should be defined due to the business scenarios and technical platform we have chosen</a:t>
            </a:r>
            <a:r>
              <a:rPr sz="3000">
                <a:solidFill>
                  <a:srgbClr val="5F32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rgbClr val="5F32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On the other hand, the privacy issue will be addressed during the interaction implementation.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972" y="5221266"/>
            <a:ext cx="4472072" cy="294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3111" y="5107246"/>
            <a:ext cx="6459737" cy="2946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2741" y="5610517"/>
            <a:ext cx="7398260" cy="3085104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711200" y="335005"/>
            <a:ext cx="1231701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 defTabSz="457200">
              <a:spcBef>
                <a:spcPts val="1400"/>
              </a:spcBef>
              <a:defRPr sz="1800"/>
            </a:pPr>
            <a:r>
              <a:rPr b="1" sz="3200">
                <a:solidFill>
                  <a:srgbClr val="633A95"/>
                </a:solidFill>
                <a:latin typeface="Helvetica"/>
                <a:ea typeface="Helvetica"/>
                <a:cs typeface="Helvetica"/>
                <a:sym typeface="Helvetica"/>
              </a:rPr>
              <a:t>Technical Issues and Analysis - Privacy Concerns</a:t>
            </a:r>
            <a:endParaRPr b="1" sz="3200">
              <a:solidFill>
                <a:srgbClr val="633A95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Access control through trusted brokering layer to avoid privacy violation</a:t>
            </a:r>
            <a:endParaRPr sz="3000">
              <a:solidFill>
                <a:srgbClr val="5F327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User authority configuration categorized by different roles, territories, or groups to define the boundary of behavior in ‘smart object’</a:t>
            </a:r>
            <a:endParaRPr sz="3000">
              <a:solidFill>
                <a:srgbClr val="5F327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Data privacy policy in multiple level:</a:t>
            </a:r>
            <a:endParaRPr sz="3000">
              <a:solidFill>
                <a:srgbClr val="5F327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584200" marR="457200" algn="just" defTabSz="457200">
              <a:spcBef>
                <a:spcPts val="600"/>
              </a:spcBef>
              <a:defRPr sz="1800"/>
            </a:pPr>
            <a:r>
              <a:rPr sz="25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Table level – define if operations (Create/Delete/Modify/Read) the user can do to the table. </a:t>
            </a:r>
            <a:endParaRPr sz="2500">
              <a:solidFill>
                <a:srgbClr val="5F32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marL="584200" marR="457200" algn="just" defTabSz="457200">
              <a:spcBef>
                <a:spcPts val="600"/>
              </a:spcBef>
              <a:defRPr sz="1800"/>
            </a:pPr>
            <a:r>
              <a:rPr sz="25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Field level – define if the user can view or change this field and its data.</a:t>
            </a:r>
            <a:endParaRPr sz="2500">
              <a:solidFill>
                <a:srgbClr val="5F32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marL="584200" marR="457200" algn="just" defTabSz="457200">
              <a:spcBef>
                <a:spcPts val="600"/>
              </a:spcBef>
              <a:defRPr sz="1800"/>
            </a:pPr>
            <a:r>
              <a:rPr sz="25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Mapping Setting – define which field will be shared to between ‘smart objects’.</a:t>
            </a:r>
            <a:endParaRPr sz="2500">
              <a:solidFill>
                <a:srgbClr val="5F32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marL="584200" marR="457200" algn="just" defTabSz="457200">
              <a:spcBef>
                <a:spcPts val="600"/>
              </a:spcBef>
              <a:defRPr sz="1800"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373988" y="678704"/>
            <a:ext cx="12112236" cy="750894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defRPr sz="1800"/>
            </a:pPr>
            <a:r>
              <a:rPr b="1" sz="32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Proposed Solution - Architecture</a:t>
            </a:r>
            <a:endParaRPr b="1" sz="32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Typical three layers logical architecture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Deployed to open environment to simulate “smart object”</a:t>
            </a:r>
          </a:p>
        </p:txBody>
      </p:sp>
      <p:sp>
        <p:nvSpPr>
          <p:cNvPr id="62" name="Shape 62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  <p:pic>
        <p:nvPicPr>
          <p:cNvPr id="6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389" y="3019772"/>
            <a:ext cx="6613600" cy="5008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1737" y="2930287"/>
            <a:ext cx="5172705" cy="5187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373988" y="678704"/>
            <a:ext cx="12112236" cy="750894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defRPr sz="1800"/>
            </a:pPr>
            <a:r>
              <a:rPr b="1" sz="32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Proposed Solution - Interaction Protocol</a:t>
            </a:r>
            <a:endParaRPr b="1" sz="32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Negotiation protocol with potential providers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>
              <a:buSzPct val="171000"/>
              <a:defRPr sz="1800"/>
            </a:pPr>
            <a:endParaRPr b="1" sz="3000">
              <a:solidFill>
                <a:srgbClr val="A6AAA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8" marL="3926114" indent="-408214" algn="l">
              <a:buSzPct val="171000"/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8" marL="3926114" indent="-408214" algn="l">
              <a:buSzPct val="171000"/>
              <a:defRPr sz="1800"/>
            </a:pPr>
            <a:endParaRPr b="1"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8" marL="3926114" indent="-408214" algn="l">
              <a:buSzPct val="171000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Protocol between two “smart objects”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53" y="2894534"/>
            <a:ext cx="7008884" cy="413374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 flipH="1" rot="16200000">
            <a:off x="1407623" y="2111303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7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4564" y="2791420"/>
            <a:ext cx="5721798" cy="433996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 rot="16200000">
            <a:off x="11169123" y="6807241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711200" y="335005"/>
            <a:ext cx="11008076" cy="383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 defTabSz="457200">
              <a:spcBef>
                <a:spcPts val="1400"/>
              </a:spcBef>
              <a:defRPr sz="1800"/>
            </a:pPr>
            <a:r>
              <a:rPr b="1" sz="3200">
                <a:solidFill>
                  <a:srgbClr val="633A95"/>
                </a:solidFill>
                <a:latin typeface="Helvetica"/>
                <a:ea typeface="Helvetica"/>
                <a:cs typeface="Helvetica"/>
                <a:sym typeface="Helvetica"/>
              </a:rPr>
              <a:t>Result and Validation</a:t>
            </a:r>
            <a:endParaRPr b="1" sz="3200">
              <a:solidFill>
                <a:srgbClr val="633A95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Storage Layer- Data will be saved in different cloud platforms(Heroku &amp; Salesforce), DB will be registered in Knowledge Broker for further operations.</a:t>
            </a:r>
            <a:endParaRPr sz="3000">
              <a:solidFill>
                <a:srgbClr val="5F327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Processing Layer - Services implemented by node.js will be deployed to Heroku, and registered in Service Broker for requestor’s calling.</a:t>
            </a:r>
          </a:p>
        </p:txBody>
      </p:sp>
      <p:sp>
        <p:nvSpPr>
          <p:cNvPr id="74" name="Shape 74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  <p:sp>
        <p:nvSpPr>
          <p:cNvPr id="75" name="Shape 75"/>
          <p:cNvSpPr/>
          <p:nvPr/>
        </p:nvSpPr>
        <p:spPr>
          <a:xfrm>
            <a:off x="656104" y="4087358"/>
            <a:ext cx="11008076" cy="461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UI and Requestor - End user will gather data and start request from salesforce to other ‘smart object’, the results offered by problem solver will be synced back through ‘Heroku Connect’</a:t>
            </a:r>
            <a:endParaRPr sz="3000">
              <a:solidFill>
                <a:srgbClr val="5F327C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Arial"/>
                <a:ea typeface="Arial"/>
                <a:cs typeface="Arial"/>
                <a:sym typeface="Arial"/>
              </a:rPr>
              <a:t>Privacy concerns will be handle by salesforce security&amp;privacy features and data mapping setting from ‘Heroku Connect’</a:t>
            </a:r>
            <a:endParaRPr sz="3000">
              <a:solidFill>
                <a:srgbClr val="5F32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marL="584200" marR="457200" algn="just" defTabSz="457200">
              <a:spcBef>
                <a:spcPts val="600"/>
              </a:spcBef>
              <a:defRPr sz="1800"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 defTabSz="457200"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711200" y="335005"/>
            <a:ext cx="11008076" cy="383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 defTabSz="457200">
              <a:spcBef>
                <a:spcPts val="1400"/>
              </a:spcBef>
              <a:defRPr sz="1800"/>
            </a:pPr>
            <a:r>
              <a:rPr b="1" sz="3200">
                <a:solidFill>
                  <a:srgbClr val="633A95"/>
                </a:solidFill>
                <a:latin typeface="Helvetica"/>
                <a:ea typeface="Helvetica"/>
                <a:cs typeface="Helvetica"/>
                <a:sym typeface="Helvetica"/>
              </a:rPr>
              <a:t>Result and Validation - DEMO Description</a:t>
            </a:r>
            <a:endParaRPr b="1" sz="3200">
              <a:solidFill>
                <a:srgbClr val="633A95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buSzPct val="171000"/>
              <a:buChar char="•"/>
              <a:defRPr sz="1800"/>
            </a:pPr>
            <a:endParaRPr sz="3000">
              <a:solidFill>
                <a:srgbClr val="9292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014" y="980955"/>
            <a:ext cx="5614108" cy="2082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9056" y="1050485"/>
            <a:ext cx="5614107" cy="2322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0533" y="3490897"/>
            <a:ext cx="6713997" cy="517513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 flipH="1" rot="16200000">
            <a:off x="8150982" y="2780121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" name="Shape 83"/>
          <p:cNvSpPr/>
          <p:nvPr/>
        </p:nvSpPr>
        <p:spPr>
          <a:xfrm flipH="1" rot="16200000">
            <a:off x="1586229" y="2780121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87058" y="4249829"/>
            <a:ext cx="3169938" cy="3074896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 rot="10800000">
            <a:off x="8150982" y="4030960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65935" y="5111434"/>
            <a:ext cx="4387665" cy="193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14382" y="6232958"/>
            <a:ext cx="3890770" cy="239630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88" name="Shape 88"/>
          <p:cNvSpPr/>
          <p:nvPr/>
        </p:nvSpPr>
        <p:spPr>
          <a:xfrm rot="10800000">
            <a:off x="8150982" y="5283641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" name="Shape 89"/>
          <p:cNvSpPr/>
          <p:nvPr/>
        </p:nvSpPr>
        <p:spPr>
          <a:xfrm rot="10800000">
            <a:off x="7948475" y="7106284"/>
            <a:ext cx="1270001" cy="1270001"/>
          </a:xfrm>
          <a:prstGeom prst="rightArrow">
            <a:avLst>
              <a:gd name="adj1" fmla="val 32132"/>
              <a:gd name="adj2" fmla="val 4967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xi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2" dur="1000" fill="hold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xi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presetClass="entr" presetSubtype="0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presetClass="entr" presetSubtype="0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presetClass="exi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presetClass="exi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3" dur="1000" fill="hold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presetClass="entr" presetSubtype="0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presetClass="entr" presetSubtype="0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presetClass="exit" presetSubtype="0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4" dur="1500" fill="hold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presetClass="exit" presetSubtype="0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9" dur="1500" fill="hold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" grpId="9"/>
      <p:bldP build="whole" bldLvl="1" animBg="1" rev="0" advAuto="0" spid="85" grpId="8"/>
      <p:bldP build="whole" bldLvl="1" animBg="1" rev="0" advAuto="0" spid="86" grpId="11"/>
      <p:bldP build="whole" bldLvl="1" animBg="1" rev="0" advAuto="0" spid="87" grpId="15"/>
      <p:bldP build="whole" bldLvl="1" animBg="1" rev="0" advAuto="0" spid="89" grpId="16"/>
      <p:bldP build="whole" bldLvl="1" animBg="1" rev="0" advAuto="0" spid="88" grpId="10"/>
      <p:bldP build="whole" bldLvl="1" animBg="1" rev="0" advAuto="0" spid="88" grpId="12"/>
      <p:bldP build="whole" bldLvl="1" animBg="1" rev="0" advAuto="0" spid="84" grpId="5"/>
      <p:bldP build="whole" bldLvl="1" animBg="1" rev="0" advAuto="0" spid="83" grpId="2"/>
      <p:bldP build="whole" bldLvl="1" animBg="1" rev="0" advAuto="0" spid="79" grpId="1"/>
      <p:bldP build="whole" bldLvl="1" animBg="1" rev="0" advAuto="0" spid="80" grpId="3"/>
      <p:bldP build="whole" bldLvl="1" animBg="1" rev="0" advAuto="0" spid="84" grpId="7"/>
      <p:bldP build="whole" bldLvl="1" animBg="1" rev="0" advAuto="0" spid="82" grpId="4"/>
      <p:bldP build="whole" bldLvl="1" animBg="1" rev="0" advAuto="0" spid="87" grpId="13"/>
      <p:bldP build="whole" bldLvl="1" animBg="1" rev="0" advAuto="0" spid="89" grpId="14"/>
      <p:bldP build="whole" bldLvl="1" animBg="1" rev="0" advAuto="0" spid="85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62888" y="417776"/>
            <a:ext cx="12505268" cy="783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 defTabSz="457200">
              <a:spcBef>
                <a:spcPts val="1400"/>
              </a:spcBef>
              <a:defRPr sz="1800"/>
            </a:pPr>
            <a:r>
              <a:rPr b="1" sz="3000">
                <a:solidFill>
                  <a:srgbClr val="633A95"/>
                </a:solidFill>
                <a:latin typeface="Helvetica"/>
                <a:ea typeface="Helvetica"/>
                <a:cs typeface="Helvetica"/>
                <a:sym typeface="Helvetica"/>
              </a:rPr>
              <a:t>Conclusion</a:t>
            </a:r>
            <a:endParaRPr b="1" sz="3000">
              <a:solidFill>
                <a:srgbClr val="633A95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spcBef>
                <a:spcPts val="1400"/>
              </a:spcBef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CLM scenario design in CDS with DEX + Heroku +Node.js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spcBef>
                <a:spcPts val="1400"/>
              </a:spcBef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Interaction Protocol Pattern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400"/>
              </a:spcBef>
              <a:defRPr sz="1800"/>
            </a:pP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400"/>
              </a:spcBef>
              <a:defRPr sz="1800"/>
            </a:pPr>
            <a:r>
              <a:rPr b="1" sz="3000">
                <a:solidFill>
                  <a:srgbClr val="633A95"/>
                </a:solidFill>
                <a:latin typeface="Helvetica"/>
                <a:ea typeface="Helvetica"/>
                <a:cs typeface="Helvetica"/>
                <a:sym typeface="Helvetica"/>
              </a:rPr>
              <a:t>Future Wrok</a:t>
            </a:r>
            <a:endParaRPr b="1" sz="3000">
              <a:solidFill>
                <a:srgbClr val="633A95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spcBef>
                <a:spcPts val="1400"/>
              </a:spcBef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Enrich the CLM features through ‘smart object’ pattern in CDS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spcBef>
                <a:spcPts val="1400"/>
              </a:spcBef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Extend the computation capability of current system through CDS architecture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725714" indent="-408214" algn="l" defTabSz="457200">
              <a:spcBef>
                <a:spcPts val="1400"/>
              </a:spcBef>
              <a:buSzPct val="171000"/>
              <a:buChar char="•"/>
              <a:defRPr sz="1800"/>
            </a:pPr>
            <a:r>
              <a:rPr sz="3000">
                <a:solidFill>
                  <a:srgbClr val="5F327C"/>
                </a:solidFill>
                <a:latin typeface="Helvetica"/>
                <a:ea typeface="Helvetica"/>
                <a:cs typeface="Helvetica"/>
                <a:sym typeface="Helvetica"/>
              </a:rPr>
              <a:t>Enhance the protocol design with negotiation process and privacy concerns</a:t>
            </a:r>
            <a:endParaRPr sz="3000">
              <a:solidFill>
                <a:srgbClr val="5F327C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866784" y="9060293"/>
            <a:ext cx="3721101" cy="45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ECE9607 - Xinyu Yun</a:t>
            </a:r>
          </a:p>
        </p:txBody>
      </p:sp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